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"/>
  </p:notesMasterIdLst>
  <p:handoutMasterIdLst>
    <p:handoutMasterId r:id="rId8"/>
  </p:handoutMasterIdLst>
  <p:sldIdLst>
    <p:sldId id="258" r:id="rId2"/>
    <p:sldId id="259" r:id="rId3"/>
    <p:sldId id="260" r:id="rId4"/>
    <p:sldId id="261" r:id="rId5"/>
    <p:sldId id="262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0" d="100"/>
          <a:sy n="80" d="100"/>
        </p:scale>
        <p:origin x="-1435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4" d="100"/>
          <a:sy n="64" d="100"/>
        </p:scale>
        <p:origin x="-3130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6C5C8-F3BE-4EB9-B9D2-6412CDB25488}" type="datetimeFigureOut">
              <a:rPr lang="en-US" smtClean="0"/>
              <a:t>2/19/2015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C2F20-86B8-4DEC-94E8-AB9427B1C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22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CCF30-1B93-476F-B8F0-5D3CE7C1F92E}" type="datetimeFigureOut">
              <a:rPr lang="en-US" smtClean="0"/>
              <a:t>2/19/2015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C8D24-E7A8-40EF-B366-A8F57B57D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61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C3035-99B5-4C49-9BFB-C9BAA46FBA4C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644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B296-369E-4CB2-8358-B3BE1BDA7B1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39D5D-1C52-4D17-BDE5-51C758F38C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406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B296-369E-4CB2-8358-B3BE1BDA7B1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39D5D-1C52-4D17-BDE5-51C758F38C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773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B296-369E-4CB2-8358-B3BE1BDA7B1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39D5D-1C52-4D17-BDE5-51C758F38C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701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B296-369E-4CB2-8358-B3BE1BDA7B1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39D5D-1C52-4D17-BDE5-51C758F38C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629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B296-369E-4CB2-8358-B3BE1BDA7B1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39D5D-1C52-4D17-BDE5-51C758F38C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346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B296-369E-4CB2-8358-B3BE1BDA7B1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39D5D-1C52-4D17-BDE5-51C758F38C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892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B296-369E-4CB2-8358-B3BE1BDA7B1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39D5D-1C52-4D17-BDE5-51C758F38C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102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B296-369E-4CB2-8358-B3BE1BDA7B1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39D5D-1C52-4D17-BDE5-51C758F38C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152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B296-369E-4CB2-8358-B3BE1BDA7B1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39D5D-1C52-4D17-BDE5-51C758F38C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51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B296-369E-4CB2-8358-B3BE1BDA7B1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39D5D-1C52-4D17-BDE5-51C758F38C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551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AB296-369E-4CB2-8358-B3BE1BDA7B1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39D5D-1C52-4D17-BDE5-51C758F38C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864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AB296-369E-4CB2-8358-B3BE1BDA7B1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39D5D-1C52-4D17-BDE5-51C758F38C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462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The Spike-and-Slab </a:t>
            </a:r>
            <a:r>
              <a:rPr lang="en-US" b="1" dirty="0" err="1"/>
              <a:t>RBM</a:t>
            </a:r>
            <a:r>
              <a:rPr lang="en-US" b="1" dirty="0"/>
              <a:t> </a:t>
            </a:r>
            <a:r>
              <a:rPr lang="en-US" b="1" dirty="0" smtClean="0"/>
              <a:t>and Extensions to </a:t>
            </a:r>
            <a:r>
              <a:rPr lang="en-US" b="1" dirty="0"/>
              <a:t>Discrete and </a:t>
            </a:r>
            <a:r>
              <a:rPr lang="en-US" b="1" dirty="0" smtClean="0"/>
              <a:t>Sparse Data </a:t>
            </a:r>
            <a:r>
              <a:rPr lang="en-US" b="1" dirty="0"/>
              <a:t>Distributions</a:t>
            </a:r>
            <a:endParaRPr lang="en-US" b="1" baseline="30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38600"/>
            <a:ext cx="6400800" cy="23622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Aaron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Courville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Guillaume Desjardins, James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Bergstra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and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Yoshua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Bengio</a:t>
            </a: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IEEE TRANSACTIONS ON PATTERN ANALYSIS AND MACHINE INTELLIGENCE, VOL. 36, NO. 9, SEPTEMBER 2014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Presented </a:t>
            </a:r>
            <a:r>
              <a:rPr lang="en-US" sz="2400" dirty="0" smtClean="0">
                <a:solidFill>
                  <a:schemeClr val="tx1"/>
                </a:solidFill>
              </a:rPr>
              <a:t>by </a:t>
            </a:r>
            <a:r>
              <a:rPr lang="en-US" sz="2400" dirty="0" smtClean="0">
                <a:solidFill>
                  <a:schemeClr val="tx1"/>
                </a:solidFill>
              </a:rPr>
              <a:t>Robert McCartney and </a:t>
            </a:r>
            <a:r>
              <a:rPr lang="en-US" sz="2400" dirty="0" err="1" smtClean="0">
                <a:solidFill>
                  <a:schemeClr val="tx1"/>
                </a:solidFill>
              </a:rPr>
              <a:t>Jie</a:t>
            </a:r>
            <a:r>
              <a:rPr lang="en-US" sz="2400" dirty="0" smtClean="0">
                <a:solidFill>
                  <a:schemeClr val="tx1"/>
                </a:solidFill>
              </a:rPr>
              <a:t> Yuan 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36525"/>
            <a:ext cx="8785225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407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3" t="27778" r="50000" b="22222"/>
          <a:stretch/>
        </p:blipFill>
        <p:spPr bwMode="auto">
          <a:xfrm>
            <a:off x="632463" y="3733801"/>
            <a:ext cx="3863337" cy="2855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Some Background on </a:t>
            </a:r>
            <a:r>
              <a:rPr lang="en-US" b="1" dirty="0" err="1" smtClean="0"/>
              <a:t>RBMS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95402"/>
                <a:ext cx="5791200" cy="251459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 smtClean="0"/>
                  <a:t>Symmetric weight bipartite graph that models joint distributions of visible and hidden units using an energy function: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/>
                            </a:rPr>
                            <m:t>𝑣</m:t>
                          </m:r>
                          <m:r>
                            <a:rPr lang="en-US" sz="2600" i="1">
                              <a:latin typeface="Cambria Math"/>
                            </a:rPr>
                            <m:t>,</m:t>
                          </m:r>
                          <m:r>
                            <a:rPr lang="en-US" sz="2600" i="1">
                              <a:latin typeface="Cambria Math"/>
                            </a:rPr>
                            <m:t>h</m:t>
                          </m:r>
                        </m:e>
                      </m:d>
                      <m:r>
                        <a:rPr lang="en-US" sz="2600" i="1">
                          <a:latin typeface="Cambria Math"/>
                          <a:ea typeface="Cambria Math"/>
                        </a:rPr>
                        <m:t>∝</m:t>
                      </m:r>
                      <m:sSup>
                        <m:sSupPr>
                          <m:ctrlPr>
                            <a:rPr lang="en-US" sz="2600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6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600" i="1">
                              <a:latin typeface="Cambria Math"/>
                              <a:ea typeface="Cambria Math"/>
                            </a:rPr>
                            <m:t>𝐸</m:t>
                          </m:r>
                          <m:r>
                            <a:rPr lang="en-US" sz="260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600" i="1">
                              <a:latin typeface="Cambria Math"/>
                              <a:ea typeface="Cambria Math"/>
                            </a:rPr>
                            <m:t>𝑣</m:t>
                          </m:r>
                          <m:r>
                            <a:rPr lang="en-US" sz="26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2600" i="1">
                              <a:latin typeface="Cambria Math"/>
                              <a:ea typeface="Cambria Math"/>
                            </a:rPr>
                            <m:t>h</m:t>
                          </m:r>
                          <m:r>
                            <a:rPr lang="en-US" sz="2600" i="1">
                              <a:latin typeface="Cambria Math"/>
                              <a:ea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3000" dirty="0" smtClean="0"/>
              </a:p>
              <a:p>
                <a:r>
                  <a:rPr lang="en-US" sz="2400" dirty="0" smtClean="0"/>
                  <a:t>Train the model to prefer low energy states </a:t>
                </a:r>
              </a:p>
              <a:p>
                <a:pPr marL="0" indent="0">
                  <a:buNone/>
                </a:pPr>
                <a:r>
                  <a:rPr lang="en-US" sz="2400" dirty="0"/>
                  <a:t> </a:t>
                </a:r>
                <a:r>
                  <a:rPr lang="en-US" sz="2400" dirty="0" smtClean="0"/>
                  <a:t>     --&gt; UNSUPERVISED FEATURE LEARNING</a:t>
                </a:r>
              </a:p>
              <a:p>
                <a:r>
                  <a:rPr lang="en-US" sz="2400" dirty="0"/>
                  <a:t>Update weights using contrastive </a:t>
                </a:r>
                <a:r>
                  <a:rPr lang="en-US" sz="2400" dirty="0" err="1" smtClean="0"/>
                  <a:t>divergence</a:t>
                </a:r>
                <a:r>
                  <a:rPr lang="en-US" sz="2400" baseline="30000" dirty="0" err="1" smtClean="0"/>
                  <a:t>1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95402"/>
                <a:ext cx="5791200" cy="2514598"/>
              </a:xfrm>
              <a:blipFill rotWithShape="1">
                <a:blip r:embed="rId3"/>
                <a:stretch>
                  <a:fillRect l="-1263" t="-2913" r="-1474" b="-3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1" y="6489412"/>
            <a:ext cx="91440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1. Formula and figures taken from Geoffrey Hinton’s </a:t>
            </a:r>
            <a:r>
              <a:rPr lang="en-US" sz="1300" b="1" dirty="0">
                <a:solidFill>
                  <a:schemeClr val="bg1">
                    <a:lumMod val="50000"/>
                  </a:schemeClr>
                </a:solidFill>
              </a:rPr>
              <a:t>Neural Networks for Machine </a:t>
            </a:r>
            <a:r>
              <a:rPr lang="en-US" sz="1300" b="1" dirty="0" smtClean="0">
                <a:solidFill>
                  <a:schemeClr val="bg1">
                    <a:lumMod val="50000"/>
                  </a:schemeClr>
                </a:solidFill>
              </a:rPr>
              <a:t>Learning 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on </a:t>
            </a:r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</a:rPr>
              <a:t>Coursera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.  Accessed 2/17/2015.</a:t>
            </a:r>
            <a:endParaRPr lang="en-U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6324600" y="1219200"/>
            <a:ext cx="2514600" cy="2209800"/>
            <a:chOff x="6172200" y="1447800"/>
            <a:chExt cx="2514600" cy="2209800"/>
          </a:xfrm>
        </p:grpSpPr>
        <p:sp>
          <p:nvSpPr>
            <p:cNvPr id="5" name="Oval 4"/>
            <p:cNvSpPr/>
            <p:nvPr/>
          </p:nvSpPr>
          <p:spPr>
            <a:xfrm>
              <a:off x="6172200" y="1820214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836535" y="1820214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7467600" y="1823434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077200" y="1828800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477000" y="2739980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7141335" y="2739980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7772400" y="2743200"/>
              <a:ext cx="457200" cy="457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j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/>
            <p:cNvCxnSpPr>
              <a:stCxn id="5" idx="4"/>
              <a:endCxn id="9" idx="0"/>
            </p:cNvCxnSpPr>
            <p:nvPr/>
          </p:nvCxnSpPr>
          <p:spPr>
            <a:xfrm>
              <a:off x="6400800" y="2277414"/>
              <a:ext cx="304800" cy="4625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5" idx="4"/>
              <a:endCxn id="10" idx="0"/>
            </p:cNvCxnSpPr>
            <p:nvPr/>
          </p:nvCxnSpPr>
          <p:spPr>
            <a:xfrm>
              <a:off x="6400800" y="2277414"/>
              <a:ext cx="969135" cy="4625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5" idx="4"/>
            </p:cNvCxnSpPr>
            <p:nvPr/>
          </p:nvCxnSpPr>
          <p:spPr>
            <a:xfrm>
              <a:off x="6400800" y="2277414"/>
              <a:ext cx="1600200" cy="4625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endCxn id="11" idx="0"/>
            </p:cNvCxnSpPr>
            <p:nvPr/>
          </p:nvCxnSpPr>
          <p:spPr>
            <a:xfrm flipH="1">
              <a:off x="8001000" y="2286000"/>
              <a:ext cx="304800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8" idx="4"/>
              <a:endCxn id="10" idx="0"/>
            </p:cNvCxnSpPr>
            <p:nvPr/>
          </p:nvCxnSpPr>
          <p:spPr>
            <a:xfrm flipH="1">
              <a:off x="7369935" y="2286000"/>
              <a:ext cx="935865" cy="4539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7" idx="4"/>
              <a:endCxn id="11" idx="0"/>
            </p:cNvCxnSpPr>
            <p:nvPr/>
          </p:nvCxnSpPr>
          <p:spPr>
            <a:xfrm>
              <a:off x="7696200" y="2280634"/>
              <a:ext cx="304800" cy="4625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8" idx="4"/>
              <a:endCxn id="9" idx="0"/>
            </p:cNvCxnSpPr>
            <p:nvPr/>
          </p:nvCxnSpPr>
          <p:spPr>
            <a:xfrm flipH="1">
              <a:off x="6705600" y="2286000"/>
              <a:ext cx="1600200" cy="4539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0" idx="0"/>
              <a:endCxn id="6" idx="4"/>
            </p:cNvCxnSpPr>
            <p:nvPr/>
          </p:nvCxnSpPr>
          <p:spPr>
            <a:xfrm flipH="1" flipV="1">
              <a:off x="7065135" y="2277414"/>
              <a:ext cx="304800" cy="4625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7" idx="4"/>
              <a:endCxn id="9" idx="0"/>
            </p:cNvCxnSpPr>
            <p:nvPr/>
          </p:nvCxnSpPr>
          <p:spPr>
            <a:xfrm flipH="1">
              <a:off x="6705600" y="2280634"/>
              <a:ext cx="990600" cy="4593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6" idx="4"/>
              <a:endCxn id="9" idx="0"/>
            </p:cNvCxnSpPr>
            <p:nvPr/>
          </p:nvCxnSpPr>
          <p:spPr>
            <a:xfrm flipH="1">
              <a:off x="6705600" y="2277414"/>
              <a:ext cx="359535" cy="4625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6" idx="4"/>
              <a:endCxn id="11" idx="0"/>
            </p:cNvCxnSpPr>
            <p:nvPr/>
          </p:nvCxnSpPr>
          <p:spPr>
            <a:xfrm>
              <a:off x="7065135" y="2277414"/>
              <a:ext cx="935865" cy="4657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endCxn id="10" idx="0"/>
            </p:cNvCxnSpPr>
            <p:nvPr/>
          </p:nvCxnSpPr>
          <p:spPr>
            <a:xfrm flipH="1">
              <a:off x="7369935" y="2286000"/>
              <a:ext cx="326266" cy="4539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ontent Placeholder 2"/>
            <p:cNvSpPr txBox="1">
              <a:spLocks/>
            </p:cNvSpPr>
            <p:nvPr/>
          </p:nvSpPr>
          <p:spPr>
            <a:xfrm>
              <a:off x="6705600" y="1447800"/>
              <a:ext cx="13716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smtClean="0"/>
                <a:t>Visible units</a:t>
              </a:r>
              <a:endParaRPr lang="en-US" dirty="0"/>
            </a:p>
          </p:txBody>
        </p:sp>
        <p:sp>
          <p:nvSpPr>
            <p:cNvPr id="52" name="Content Placeholder 2"/>
            <p:cNvSpPr txBox="1">
              <a:spLocks/>
            </p:cNvSpPr>
            <p:nvPr/>
          </p:nvSpPr>
          <p:spPr>
            <a:xfrm>
              <a:off x="6710966" y="3200400"/>
              <a:ext cx="1442434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000" dirty="0" smtClean="0"/>
                <a:t>Hidden units</a:t>
              </a:r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Content Placeholder 2"/>
                <p:cNvSpPr txBox="1">
                  <a:spLocks/>
                </p:cNvSpPr>
                <p:nvPr/>
              </p:nvSpPr>
              <p:spPr>
                <a:xfrm>
                  <a:off x="8077200" y="2362200"/>
                  <a:ext cx="609600" cy="381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fontScale="47500" lnSpcReduction="20000"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9" name="Conten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7200" y="2362200"/>
                  <a:ext cx="609600" cy="38100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Content Placeholder 2"/>
          <p:cNvSpPr txBox="1">
            <a:spLocks/>
          </p:cNvSpPr>
          <p:nvPr/>
        </p:nvSpPr>
        <p:spPr>
          <a:xfrm>
            <a:off x="457200" y="3733801"/>
            <a:ext cx="5791200" cy="2514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grpSp>
        <p:nvGrpSpPr>
          <p:cNvPr id="67" name="Group 66"/>
          <p:cNvGrpSpPr/>
          <p:nvPr/>
        </p:nvGrpSpPr>
        <p:grpSpPr>
          <a:xfrm>
            <a:off x="5029200" y="3886200"/>
            <a:ext cx="3657600" cy="2514600"/>
            <a:chOff x="1524000" y="1486406"/>
            <a:chExt cx="5029200" cy="3885187"/>
          </a:xfrm>
        </p:grpSpPr>
        <p:pic>
          <p:nvPicPr>
            <p:cNvPr id="68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30" t="23829" r="50461" b="21226"/>
            <a:stretch/>
          </p:blipFill>
          <p:spPr bwMode="auto">
            <a:xfrm>
              <a:off x="1524000" y="1486406"/>
              <a:ext cx="4752975" cy="3885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" name="Rectangle 68"/>
            <p:cNvSpPr/>
            <p:nvPr/>
          </p:nvSpPr>
          <p:spPr>
            <a:xfrm>
              <a:off x="5791200" y="2057400"/>
              <a:ext cx="7620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496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Spike and Slab </a:t>
            </a:r>
            <a:r>
              <a:rPr lang="en-US" b="1" dirty="0" err="1" smtClean="0"/>
              <a:t>RBM</a:t>
            </a:r>
            <a:endParaRPr lang="en-US" b="1" dirty="0"/>
          </a:p>
        </p:txBody>
      </p:sp>
      <p:sp>
        <p:nvSpPr>
          <p:cNvPr id="7" name="Oval 6"/>
          <p:cNvSpPr/>
          <p:nvPr/>
        </p:nvSpPr>
        <p:spPr>
          <a:xfrm>
            <a:off x="1479976" y="2611391"/>
            <a:ext cx="1085850" cy="100810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04800" y="4759280"/>
            <a:ext cx="1046628" cy="9938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7" idx="4"/>
            <a:endCxn id="8" idx="7"/>
          </p:cNvCxnSpPr>
          <p:nvPr/>
        </p:nvCxnSpPr>
        <p:spPr>
          <a:xfrm flipH="1">
            <a:off x="1198153" y="3619500"/>
            <a:ext cx="824748" cy="1285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0" y="1335112"/>
                <a:ext cx="5257800" cy="292704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 smtClean="0"/>
                  <a:t>No longer binary but real-valued input data</a:t>
                </a:r>
              </a:p>
              <a:p>
                <a:r>
                  <a:rPr lang="en-US" sz="2400" dirty="0" smtClean="0"/>
                  <a:t>Hidden unit is split into a binary part and real-valued part, where product gives hidden unit activation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600" i="1">
                              <a:latin typeface="Cambria Math"/>
                            </a:rPr>
                            <m:t>h</m:t>
                          </m:r>
                        </m:e>
                      </m:d>
                      <m:r>
                        <a:rPr lang="en-US" sz="2600" i="1">
                          <a:latin typeface="Cambria Math"/>
                          <a:ea typeface="Cambria Math"/>
                        </a:rPr>
                        <m:t>∝</m:t>
                      </m:r>
                      <m:sSup>
                        <m:sSupPr>
                          <m:ctrlPr>
                            <a:rPr lang="en-US" sz="2600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6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600" i="1">
                              <a:latin typeface="Cambria Math"/>
                              <a:ea typeface="Cambria Math"/>
                            </a:rPr>
                            <m:t>𝐸</m:t>
                          </m:r>
                          <m:r>
                            <a:rPr lang="en-US" sz="260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6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26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2600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a:rPr lang="en-US" sz="26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sz="2600" i="1">
                              <a:latin typeface="Cambria Math"/>
                              <a:ea typeface="Cambria Math"/>
                            </a:rPr>
                            <m:t>h</m:t>
                          </m:r>
                          <m:r>
                            <a:rPr lang="en-US" sz="2600" i="1">
                              <a:latin typeface="Cambria Math"/>
                              <a:ea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3000" dirty="0"/>
              </a:p>
              <a:p>
                <a:r>
                  <a:rPr lang="en-US" sz="2400" dirty="0" smtClean="0"/>
                  <a:t>This energy model gives us the following probability distributions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>
          <p:sp>
            <p:nvSpPr>
              <p:cNvPr id="2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0" y="1335112"/>
                <a:ext cx="5257800" cy="2927049"/>
              </a:xfrm>
              <a:blipFill rotWithShape="1">
                <a:blip r:embed="rId2"/>
                <a:stretch>
                  <a:fillRect l="-1275" t="-2500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2"/>
          <p:cNvSpPr txBox="1">
            <a:spLocks/>
          </p:cNvSpPr>
          <p:nvPr/>
        </p:nvSpPr>
        <p:spPr>
          <a:xfrm>
            <a:off x="152400" y="5753100"/>
            <a:ext cx="1371600" cy="45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Visible units</a:t>
            </a:r>
            <a:endParaRPr lang="en-US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77883" y="2590800"/>
            <a:ext cx="1522317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Hidden units</a:t>
            </a:r>
            <a:endParaRPr lang="en-US" dirty="0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381000" y="5067300"/>
            <a:ext cx="1047189" cy="41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 smtClean="0"/>
              <a:t>Gaussian</a:t>
            </a:r>
            <a:endParaRPr lang="en-US" sz="2400" dirty="0"/>
          </a:p>
        </p:txBody>
      </p:sp>
      <p:sp>
        <p:nvSpPr>
          <p:cNvPr id="33" name="Rectangle 32"/>
          <p:cNvSpPr/>
          <p:nvPr/>
        </p:nvSpPr>
        <p:spPr>
          <a:xfrm>
            <a:off x="2415670" y="1790700"/>
            <a:ext cx="1217517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</a:t>
            </a:r>
            <a:r>
              <a:rPr lang="en-US" sz="1200" dirty="0" smtClean="0">
                <a:solidFill>
                  <a:schemeClr val="tx1"/>
                </a:solidFill>
              </a:rPr>
              <a:t>: real-valued slab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51012" y="1790700"/>
            <a:ext cx="1217517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</a:t>
            </a:r>
            <a:r>
              <a:rPr lang="en-US" sz="1200" dirty="0" smtClean="0">
                <a:solidFill>
                  <a:schemeClr val="tx1"/>
                </a:solidFill>
              </a:rPr>
              <a:t>: binary spike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>
            <a:stCxn id="7" idx="0"/>
            <a:endCxn id="34" idx="2"/>
          </p:cNvCxnSpPr>
          <p:nvPr/>
        </p:nvCxnSpPr>
        <p:spPr>
          <a:xfrm flipH="1" flipV="1">
            <a:off x="1459771" y="2171700"/>
            <a:ext cx="563130" cy="439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" idx="0"/>
            <a:endCxn id="33" idx="2"/>
          </p:cNvCxnSpPr>
          <p:nvPr/>
        </p:nvCxnSpPr>
        <p:spPr>
          <a:xfrm flipV="1">
            <a:off x="2022901" y="2171700"/>
            <a:ext cx="1001528" cy="439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57" t="80000" r="11094" b="10000"/>
          <a:stretch/>
        </p:blipFill>
        <p:spPr bwMode="auto">
          <a:xfrm>
            <a:off x="5105400" y="5410200"/>
            <a:ext cx="3810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6" name="Group 45"/>
          <p:cNvGrpSpPr/>
          <p:nvPr/>
        </p:nvGrpSpPr>
        <p:grpSpPr>
          <a:xfrm>
            <a:off x="5486400" y="4743449"/>
            <a:ext cx="3505200" cy="666751"/>
            <a:chOff x="5486400" y="4743449"/>
            <a:chExt cx="3505200" cy="666751"/>
          </a:xfrm>
        </p:grpSpPr>
        <p:pic>
          <p:nvPicPr>
            <p:cNvPr id="5125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37" t="82917" r="58529" b="7361"/>
            <a:stretch/>
          </p:blipFill>
          <p:spPr bwMode="auto">
            <a:xfrm>
              <a:off x="6183329" y="4743449"/>
              <a:ext cx="2808271" cy="66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6" name="Picture 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9" t="76643" r="80520" b="18079"/>
            <a:stretch/>
          </p:blipFill>
          <p:spPr bwMode="auto">
            <a:xfrm>
              <a:off x="5486400" y="4953000"/>
              <a:ext cx="773129" cy="361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" name="Group 44"/>
          <p:cNvGrpSpPr/>
          <p:nvPr/>
        </p:nvGrpSpPr>
        <p:grpSpPr>
          <a:xfrm>
            <a:off x="5567676" y="4133850"/>
            <a:ext cx="3347724" cy="663530"/>
            <a:chOff x="5567676" y="4133850"/>
            <a:chExt cx="3347724" cy="663530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81" t="17612" r="11552" b="71667"/>
            <a:stretch/>
          </p:blipFill>
          <p:spPr bwMode="auto">
            <a:xfrm>
              <a:off x="5596238" y="4133850"/>
              <a:ext cx="3319162" cy="663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81" t="9583" r="34793" b="82689"/>
            <a:stretch/>
          </p:blipFill>
          <p:spPr bwMode="auto">
            <a:xfrm>
              <a:off x="5567676" y="4171950"/>
              <a:ext cx="761987" cy="478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" name="Group 43"/>
          <p:cNvGrpSpPr/>
          <p:nvPr/>
        </p:nvGrpSpPr>
        <p:grpSpPr>
          <a:xfrm>
            <a:off x="3506322" y="6096000"/>
            <a:ext cx="5485278" cy="625498"/>
            <a:chOff x="3419475" y="6142015"/>
            <a:chExt cx="5485278" cy="625498"/>
          </a:xfrm>
        </p:grpSpPr>
        <p:pic>
          <p:nvPicPr>
            <p:cNvPr id="5127" name="Picture 7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3" t="49931" r="53516" b="41250"/>
            <a:stretch/>
          </p:blipFill>
          <p:spPr bwMode="auto">
            <a:xfrm>
              <a:off x="4189878" y="6162675"/>
              <a:ext cx="4714875" cy="604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7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3" t="41111" r="82734" b="51111"/>
            <a:stretch/>
          </p:blipFill>
          <p:spPr bwMode="auto">
            <a:xfrm>
              <a:off x="3419475" y="6142015"/>
              <a:ext cx="1152525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" name="Content Placeholder 2"/>
          <p:cNvSpPr txBox="1">
            <a:spLocks/>
          </p:cNvSpPr>
          <p:nvPr/>
        </p:nvSpPr>
        <p:spPr>
          <a:xfrm>
            <a:off x="1274353" y="1371600"/>
            <a:ext cx="2078447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Sub-components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3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Learning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419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Traditional </a:t>
            </a:r>
            <a:r>
              <a:rPr lang="en-US" dirty="0" err="1" smtClean="0"/>
              <a:t>RBMs</a:t>
            </a:r>
            <a:r>
              <a:rPr lang="en-US" dirty="0" smtClean="0"/>
              <a:t> learn by Gibbs sampling from p(</a:t>
            </a:r>
            <a:r>
              <a:rPr lang="en-US" dirty="0" err="1" smtClean="0"/>
              <a:t>h|v</a:t>
            </a:r>
            <a:r>
              <a:rPr lang="en-US" dirty="0" smtClean="0"/>
              <a:t>) and p(</a:t>
            </a:r>
            <a:r>
              <a:rPr lang="en-US" dirty="0" err="1"/>
              <a:t>v</a:t>
            </a:r>
            <a:r>
              <a:rPr lang="en-US" dirty="0" err="1" smtClean="0"/>
              <a:t>|h</a:t>
            </a:r>
            <a:r>
              <a:rPr lang="en-US" dirty="0" smtClean="0"/>
              <a:t>), which can be done in parallel over nodes due to conditional independence</a:t>
            </a:r>
          </a:p>
          <a:p>
            <a:r>
              <a:rPr lang="en-US" dirty="0" err="1" smtClean="0"/>
              <a:t>ssRBM</a:t>
            </a:r>
            <a:r>
              <a:rPr lang="en-US" dirty="0" smtClean="0"/>
              <a:t> can’t sample easily from p(</a:t>
            </a:r>
            <a:r>
              <a:rPr lang="en-US" dirty="0" err="1" smtClean="0"/>
              <a:t>x|h</a:t>
            </a:r>
            <a:r>
              <a:rPr lang="en-US" dirty="0" smtClean="0"/>
              <a:t>) as it has non-diagonal covariance (i.e. no conditional independence)</a:t>
            </a:r>
          </a:p>
          <a:p>
            <a:pPr lvl="1"/>
            <a:r>
              <a:rPr lang="en-US" dirty="0" smtClean="0"/>
              <a:t>Solution is to sample slab distribution p(</a:t>
            </a:r>
            <a:r>
              <a:rPr lang="en-US" dirty="0" err="1" smtClean="0"/>
              <a:t>s|h,x</a:t>
            </a:r>
            <a:r>
              <a:rPr lang="en-US" dirty="0" smtClean="0"/>
              <a:t>) first then sample from p(</a:t>
            </a:r>
            <a:r>
              <a:rPr lang="en-US" dirty="0" err="1" smtClean="0"/>
              <a:t>x|s,h</a:t>
            </a:r>
            <a:r>
              <a:rPr lang="en-US" dirty="0" smtClean="0"/>
              <a:t>) for efficient approximation of p(</a:t>
            </a:r>
            <a:r>
              <a:rPr lang="en-US" dirty="0" err="1" smtClean="0"/>
              <a:t>x,s,h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With this can use contrastive divergence as before</a:t>
            </a:r>
          </a:p>
          <a:p>
            <a:r>
              <a:rPr lang="en-US" dirty="0" smtClean="0"/>
              <a:t>Extracted features: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4" t="57021" r="60825" b="39433"/>
          <a:stretch/>
        </p:blipFill>
        <p:spPr bwMode="auto">
          <a:xfrm>
            <a:off x="1524000" y="5572124"/>
            <a:ext cx="1327826" cy="381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95600" y="5562600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Slab variable scales the intensity of the activation</a:t>
            </a:r>
            <a:endParaRPr lang="en-US" sz="20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09" t="67778" r="50000" b="28750"/>
          <a:stretch/>
        </p:blipFill>
        <p:spPr bwMode="auto">
          <a:xfrm>
            <a:off x="1706900" y="6172200"/>
            <a:ext cx="962026" cy="348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895600" y="5983069"/>
            <a:ext cx="541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Invariant to intensity – good for ignoring changing illumination and contrast levels in natural images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37237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Used </a:t>
            </a:r>
            <a:r>
              <a:rPr lang="en-US" dirty="0" err="1" smtClean="0"/>
              <a:t>ssRBM</a:t>
            </a:r>
            <a:r>
              <a:rPr lang="en-US" dirty="0" smtClean="0"/>
              <a:t> as feature extraction on images from ten object categories followed by a </a:t>
            </a:r>
            <a:r>
              <a:rPr lang="en-US" dirty="0" err="1" smtClean="0"/>
              <a:t>SVM</a:t>
            </a:r>
            <a:r>
              <a:rPr lang="en-US" dirty="0" smtClean="0"/>
              <a:t> for classification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55" t="33617" r="5213" b="21277"/>
          <a:stretch/>
        </p:blipFill>
        <p:spPr bwMode="auto">
          <a:xfrm>
            <a:off x="1676400" y="2819400"/>
            <a:ext cx="3048000" cy="161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9" t="18472" r="50898" b="22917"/>
          <a:stretch/>
        </p:blipFill>
        <p:spPr bwMode="auto">
          <a:xfrm>
            <a:off x="4800600" y="2286001"/>
            <a:ext cx="3723327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152400" y="3420070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Visualization of learned weights as feature filters</a:t>
            </a:r>
            <a:endParaRPr lang="en-US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8" t="44397" r="49255" b="17021"/>
          <a:stretch/>
        </p:blipFill>
        <p:spPr bwMode="auto">
          <a:xfrm>
            <a:off x="152400" y="4648484"/>
            <a:ext cx="4038600" cy="2057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191000" y="5486400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Samples on right drawn from the model have appearance of the dataset but are not images that actually exist in the dataset, hence why this is called a </a:t>
            </a:r>
            <a:r>
              <a:rPr lang="en-US" b="1" i="1" dirty="0" smtClean="0"/>
              <a:t>generative</a:t>
            </a:r>
            <a:r>
              <a:rPr lang="en-US" dirty="0" smtClean="0"/>
              <a:t> model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952977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365</Words>
  <Application>Microsoft Office PowerPoint</Application>
  <PresentationFormat>On-screen Show (4:3)</PresentationFormat>
  <Paragraphs>41</Paragraphs>
  <Slides>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2_Office Theme</vt:lpstr>
      <vt:lpstr>The Spike-and-Slab RBM and Extensions to Discrete and Sparse Data Distributions</vt:lpstr>
      <vt:lpstr>Some Background on RBMS</vt:lpstr>
      <vt:lpstr>Spike and Slab RBM</vt:lpstr>
      <vt:lpstr>Learning</vt:lpstr>
      <vt:lpstr>Results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Spike-and-Slab RBM and Extensions to Discrete and Sparse Data Distributions</dc:title>
  <dc:creator>Rob</dc:creator>
  <cp:lastModifiedBy>Rob</cp:lastModifiedBy>
  <cp:revision>18</cp:revision>
  <dcterms:created xsi:type="dcterms:W3CDTF">2015-02-20T03:53:06Z</dcterms:created>
  <dcterms:modified xsi:type="dcterms:W3CDTF">2015-02-20T07:52:56Z</dcterms:modified>
</cp:coreProperties>
</file>